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4" r:id="rId9"/>
    <p:sldId id="263" r:id="rId10"/>
    <p:sldId id="262" r:id="rId11"/>
    <p:sldId id="267" r:id="rId12"/>
  </p:sldIdLst>
  <p:sldSz cx="18288000" cy="10287000"/>
  <p:notesSz cx="6858000" cy="9144000"/>
  <p:embeddedFontLst>
    <p:embeddedFont>
      <p:font typeface="Mokoto" panose="020B0604020202020204" charset="0"/>
      <p:regular r:id="rId14"/>
    </p:embeddedFont>
    <p:embeddedFont>
      <p:font typeface="Open Sans" panose="020B0606030504020204" pitchFamily="34" charset="0"/>
      <p:regular r:id="rId15"/>
      <p:bold r:id="rId16"/>
      <p:italic r:id="rId17"/>
      <p:boldItalic r:id="rId18"/>
    </p:embeddedFont>
    <p:embeddedFont>
      <p:font typeface="Open Sans Bold" panose="020B0806030504020204" charset="0"/>
      <p:regular r:id="rId19"/>
    </p:embeddedFont>
    <p:embeddedFont>
      <p:font typeface="Open Sans Medium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48" y="-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B8CF9-DDA6-4BDB-A199-9C71AE4D3C1D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34794-1D67-44AB-A197-A5866F0BE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43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34794-1D67-44AB-A197-A5866F0BE9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30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svg"/><Relationship Id="rId7" Type="http://schemas.openxmlformats.org/officeDocument/2006/relationships/image" Target="../media/image3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10.svg"/><Relationship Id="rId10" Type="http://schemas.openxmlformats.org/officeDocument/2006/relationships/image" Target="../media/image38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9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10" Type="http://schemas.openxmlformats.org/officeDocument/2006/relationships/image" Target="../media/image40.png"/><Relationship Id="rId4" Type="http://schemas.openxmlformats.org/officeDocument/2006/relationships/image" Target="../media/image4.png"/><Relationship Id="rId9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sv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0.png"/><Relationship Id="rId5" Type="http://schemas.openxmlformats.org/officeDocument/2006/relationships/image" Target="../media/image26.jpeg"/><Relationship Id="rId10" Type="http://schemas.openxmlformats.org/officeDocument/2006/relationships/image" Target="../media/image29.png"/><Relationship Id="rId4" Type="http://schemas.openxmlformats.org/officeDocument/2006/relationships/image" Target="../media/image25.jpe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09" r="-4435" b="-40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311452" y="200465"/>
            <a:ext cx="11336951" cy="9168463"/>
          </a:xfrm>
          <a:custGeom>
            <a:avLst/>
            <a:gdLst/>
            <a:ahLst/>
            <a:cxnLst/>
            <a:rect l="l" t="t" r="r" b="b"/>
            <a:pathLst>
              <a:path w="11336951" h="9168463">
                <a:moveTo>
                  <a:pt x="0" y="0"/>
                </a:moveTo>
                <a:lnTo>
                  <a:pt x="11336951" y="0"/>
                </a:lnTo>
                <a:lnTo>
                  <a:pt x="11336951" y="9168463"/>
                </a:lnTo>
                <a:lnTo>
                  <a:pt x="0" y="916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t="-5720" b="-57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434759" y="-466315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990997"/>
            <a:ext cx="427682" cy="424474"/>
          </a:xfrm>
          <a:custGeom>
            <a:avLst/>
            <a:gdLst/>
            <a:ahLst/>
            <a:cxnLst/>
            <a:rect l="l" t="t" r="r" b="b"/>
            <a:pathLst>
              <a:path w="427682" h="424474">
                <a:moveTo>
                  <a:pt x="0" y="0"/>
                </a:moveTo>
                <a:lnTo>
                  <a:pt x="427682" y="0"/>
                </a:lnTo>
                <a:lnTo>
                  <a:pt x="427682" y="424474"/>
                </a:lnTo>
                <a:lnTo>
                  <a:pt x="0" y="424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865128" y="1203234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812476" y="61722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5400000">
            <a:off x="15885504" y="2583864"/>
            <a:ext cx="4316224" cy="4114800"/>
          </a:xfrm>
          <a:custGeom>
            <a:avLst/>
            <a:gdLst/>
            <a:ahLst/>
            <a:cxnLst/>
            <a:rect l="l" t="t" r="r" b="b"/>
            <a:pathLst>
              <a:path w="4316224" h="4114800">
                <a:moveTo>
                  <a:pt x="0" y="0"/>
                </a:moveTo>
                <a:lnTo>
                  <a:pt x="4316224" y="0"/>
                </a:lnTo>
                <a:lnTo>
                  <a:pt x="43162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5400000">
            <a:off x="-1614742" y="5832501"/>
            <a:ext cx="4316224" cy="4114800"/>
          </a:xfrm>
          <a:custGeom>
            <a:avLst/>
            <a:gdLst/>
            <a:ahLst/>
            <a:cxnLst/>
            <a:rect l="l" t="t" r="r" b="b"/>
            <a:pathLst>
              <a:path w="4316224" h="4114800">
                <a:moveTo>
                  <a:pt x="0" y="0"/>
                </a:moveTo>
                <a:lnTo>
                  <a:pt x="4316224" y="0"/>
                </a:lnTo>
                <a:lnTo>
                  <a:pt x="43162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458872" y="977809"/>
            <a:ext cx="3800428" cy="37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lnSpc>
                <a:spcPts val="31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2BD7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Solo Silo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51023" y="977809"/>
            <a:ext cx="2607961" cy="373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2BD7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Access to Technology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029203" y="6614569"/>
            <a:ext cx="2229595" cy="569376"/>
            <a:chOff x="0" y="0"/>
            <a:chExt cx="587218" cy="1499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218" cy="149959"/>
            </a:xfrm>
            <a:custGeom>
              <a:avLst/>
              <a:gdLst/>
              <a:ahLst/>
              <a:cxnLst/>
              <a:rect l="l" t="t" r="r" b="b"/>
              <a:pathLst>
                <a:path w="587218" h="149959">
                  <a:moveTo>
                    <a:pt x="74980" y="0"/>
                  </a:moveTo>
                  <a:lnTo>
                    <a:pt x="512239" y="0"/>
                  </a:lnTo>
                  <a:cubicBezTo>
                    <a:pt x="553649" y="0"/>
                    <a:pt x="587218" y="33569"/>
                    <a:pt x="587218" y="74980"/>
                  </a:cubicBezTo>
                  <a:lnTo>
                    <a:pt x="587218" y="74980"/>
                  </a:lnTo>
                  <a:cubicBezTo>
                    <a:pt x="587218" y="94865"/>
                    <a:pt x="579319" y="113937"/>
                    <a:pt x="565257" y="127998"/>
                  </a:cubicBezTo>
                  <a:cubicBezTo>
                    <a:pt x="551196" y="142060"/>
                    <a:pt x="532125" y="149959"/>
                    <a:pt x="512239" y="149959"/>
                  </a:cubicBezTo>
                  <a:lnTo>
                    <a:pt x="74980" y="149959"/>
                  </a:lnTo>
                  <a:cubicBezTo>
                    <a:pt x="33569" y="149959"/>
                    <a:pt x="0" y="116390"/>
                    <a:pt x="0" y="74980"/>
                  </a:cubicBezTo>
                  <a:lnTo>
                    <a:pt x="0" y="74980"/>
                  </a:lnTo>
                  <a:cubicBezTo>
                    <a:pt x="0" y="33569"/>
                    <a:pt x="33569" y="0"/>
                    <a:pt x="74980" y="0"/>
                  </a:cubicBezTo>
                  <a:close/>
                </a:path>
              </a:pathLst>
            </a:custGeom>
            <a:solidFill>
              <a:srgbClr val="2BD7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587218" cy="226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764842" y="3766258"/>
            <a:ext cx="12758316" cy="237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6"/>
              </a:lnSpc>
            </a:pPr>
            <a:r>
              <a:rPr lang="en-US" sz="8647" spc="-337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Dubstech</a:t>
            </a:r>
            <a:r>
              <a:rPr lang="en-US" sz="8647" spc="-33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7</a:t>
            </a:r>
            <a:r>
              <a:rPr lang="en-US" sz="8647" spc="-337" baseline="30000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th</a:t>
            </a:r>
            <a:r>
              <a:rPr lang="en-US" sz="8647" spc="-33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</a:t>
            </a:r>
            <a:r>
              <a:rPr lang="en-US" sz="8647" spc="-337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Datathon</a:t>
            </a:r>
            <a:endParaRPr lang="en-US" sz="8647" spc="-337" dirty="0">
              <a:solidFill>
                <a:srgbClr val="FFFFFF"/>
              </a:solidFill>
              <a:latin typeface="Mokoto"/>
              <a:ea typeface="Mokoto"/>
              <a:cs typeface="Mokoto"/>
              <a:sym typeface="Mokot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347945" y="6673832"/>
            <a:ext cx="1592111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0D161B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Jah Chen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90997"/>
            <a:ext cx="427682" cy="424474"/>
          </a:xfrm>
          <a:custGeom>
            <a:avLst/>
            <a:gdLst/>
            <a:ahLst/>
            <a:cxnLst/>
            <a:rect l="l" t="t" r="r" b="b"/>
            <a:pathLst>
              <a:path w="427682" h="424474">
                <a:moveTo>
                  <a:pt x="0" y="0"/>
                </a:moveTo>
                <a:lnTo>
                  <a:pt x="427682" y="0"/>
                </a:lnTo>
                <a:lnTo>
                  <a:pt x="427682" y="424474"/>
                </a:lnTo>
                <a:lnTo>
                  <a:pt x="0" y="424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458872" y="977809"/>
            <a:ext cx="3800428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Solo Silo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51024" y="977809"/>
            <a:ext cx="2797932" cy="373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2BD7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Access to Technology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5701" y="6268238"/>
            <a:ext cx="5290137" cy="132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4"/>
              </a:lnSpc>
            </a:pPr>
            <a:r>
              <a:rPr lang="en-US" sz="4800" spc="-18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Risk Profiling</a:t>
            </a:r>
          </a:p>
        </p:txBody>
      </p:sp>
      <p:sp>
        <p:nvSpPr>
          <p:cNvPr id="6" name="Freeform 6"/>
          <p:cNvSpPr/>
          <p:nvPr/>
        </p:nvSpPr>
        <p:spPr>
          <a:xfrm rot="-10800000" flipH="1">
            <a:off x="8461480" y="-1129976"/>
            <a:ext cx="4316224" cy="4114800"/>
          </a:xfrm>
          <a:custGeom>
            <a:avLst/>
            <a:gdLst/>
            <a:ahLst/>
            <a:cxnLst/>
            <a:rect l="l" t="t" r="r" b="b"/>
            <a:pathLst>
              <a:path w="4316224" h="4114800">
                <a:moveTo>
                  <a:pt x="4316223" y="0"/>
                </a:moveTo>
                <a:lnTo>
                  <a:pt x="0" y="0"/>
                </a:lnTo>
                <a:lnTo>
                  <a:pt x="0" y="4114800"/>
                </a:lnTo>
                <a:lnTo>
                  <a:pt x="4316223" y="4114800"/>
                </a:lnTo>
                <a:lnTo>
                  <a:pt x="43162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701618" y="-546268"/>
            <a:ext cx="4223003" cy="5809801"/>
            <a:chOff x="0" y="0"/>
            <a:chExt cx="474809" cy="6532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4809" cy="653219"/>
            </a:xfrm>
            <a:custGeom>
              <a:avLst/>
              <a:gdLst/>
              <a:ahLst/>
              <a:cxnLst/>
              <a:rect l="l" t="t" r="r" b="b"/>
              <a:pathLst>
                <a:path w="474809" h="653219">
                  <a:moveTo>
                    <a:pt x="42165" y="0"/>
                  </a:moveTo>
                  <a:lnTo>
                    <a:pt x="432644" y="0"/>
                  </a:lnTo>
                  <a:cubicBezTo>
                    <a:pt x="455931" y="0"/>
                    <a:pt x="474809" y="18878"/>
                    <a:pt x="474809" y="42165"/>
                  </a:cubicBezTo>
                  <a:lnTo>
                    <a:pt x="474809" y="611054"/>
                  </a:lnTo>
                  <a:cubicBezTo>
                    <a:pt x="474809" y="634341"/>
                    <a:pt x="455931" y="653219"/>
                    <a:pt x="432644" y="653219"/>
                  </a:cubicBezTo>
                  <a:lnTo>
                    <a:pt x="42165" y="653219"/>
                  </a:lnTo>
                  <a:cubicBezTo>
                    <a:pt x="18878" y="653219"/>
                    <a:pt x="0" y="634341"/>
                    <a:pt x="0" y="611054"/>
                  </a:cubicBezTo>
                  <a:lnTo>
                    <a:pt x="0" y="42165"/>
                  </a:lnTo>
                  <a:cubicBezTo>
                    <a:pt x="0" y="18878"/>
                    <a:pt x="18878" y="0"/>
                    <a:pt x="42165" y="0"/>
                  </a:cubicBezTo>
                  <a:close/>
                </a:path>
              </a:pathLst>
            </a:custGeom>
            <a:blipFill>
              <a:blip r:embed="rId6"/>
              <a:stretch>
                <a:fillRect t="-4549" b="-45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rot="-10800000" flipH="1">
            <a:off x="15758896" y="7639022"/>
            <a:ext cx="4316224" cy="4114800"/>
          </a:xfrm>
          <a:custGeom>
            <a:avLst/>
            <a:gdLst/>
            <a:ahLst/>
            <a:cxnLst/>
            <a:rect l="l" t="t" r="r" b="b"/>
            <a:pathLst>
              <a:path w="4316224" h="4114800">
                <a:moveTo>
                  <a:pt x="4316224" y="0"/>
                </a:moveTo>
                <a:lnTo>
                  <a:pt x="0" y="0"/>
                </a:lnTo>
                <a:lnTo>
                  <a:pt x="0" y="4114800"/>
                </a:lnTo>
                <a:lnTo>
                  <a:pt x="4316224" y="4114800"/>
                </a:lnTo>
                <a:lnTo>
                  <a:pt x="43162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701618" y="5680447"/>
            <a:ext cx="4223003" cy="5215552"/>
            <a:chOff x="0" y="0"/>
            <a:chExt cx="474809" cy="5864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4809" cy="586406"/>
            </a:xfrm>
            <a:custGeom>
              <a:avLst/>
              <a:gdLst/>
              <a:ahLst/>
              <a:cxnLst/>
              <a:rect l="l" t="t" r="r" b="b"/>
              <a:pathLst>
                <a:path w="474809" h="586406">
                  <a:moveTo>
                    <a:pt x="42165" y="0"/>
                  </a:moveTo>
                  <a:lnTo>
                    <a:pt x="432644" y="0"/>
                  </a:lnTo>
                  <a:cubicBezTo>
                    <a:pt x="455931" y="0"/>
                    <a:pt x="474809" y="18878"/>
                    <a:pt x="474809" y="42165"/>
                  </a:cubicBezTo>
                  <a:lnTo>
                    <a:pt x="474809" y="544240"/>
                  </a:lnTo>
                  <a:cubicBezTo>
                    <a:pt x="474809" y="567527"/>
                    <a:pt x="455931" y="586406"/>
                    <a:pt x="432644" y="586406"/>
                  </a:cubicBezTo>
                  <a:lnTo>
                    <a:pt x="42165" y="586406"/>
                  </a:lnTo>
                  <a:cubicBezTo>
                    <a:pt x="18878" y="586406"/>
                    <a:pt x="0" y="567527"/>
                    <a:pt x="0" y="544240"/>
                  </a:cubicBezTo>
                  <a:lnTo>
                    <a:pt x="0" y="42165"/>
                  </a:lnTo>
                  <a:cubicBezTo>
                    <a:pt x="0" y="18878"/>
                    <a:pt x="18878" y="0"/>
                    <a:pt x="42165" y="0"/>
                  </a:cubicBezTo>
                  <a:close/>
                </a:path>
              </a:pathLst>
            </a:custGeom>
            <a:blipFill>
              <a:blip r:embed="rId7"/>
              <a:stretch>
                <a:fillRect l="-42685" r="-4268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12052" y="7929936"/>
            <a:ext cx="5109949" cy="739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96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Understand what each clusters mean!</a:t>
            </a:r>
          </a:p>
          <a:p>
            <a:pPr marL="342900" indent="-342900" algn="l">
              <a:lnSpc>
                <a:spcPts val="296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Cluster 0 and 3 are found to be outliers!</a:t>
            </a:r>
            <a:endParaRPr lang="en-US" sz="2000" u="none" strike="noStrike" dirty="0">
              <a:solidFill>
                <a:srgbClr val="8787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56382" y="3505524"/>
            <a:ext cx="4421290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960"/>
              </a:lnSpc>
              <a:buFont typeface="Arial"/>
              <a:buChar char="•"/>
            </a:pPr>
            <a:r>
              <a:rPr lang="en-US" sz="200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McCulloch &amp; Pitts artificial</a:t>
            </a:r>
            <a:r>
              <a:rPr lang="en-US" sz="2000" u="none" strike="noStrike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 neuron model (1943)</a:t>
            </a:r>
          </a:p>
          <a:p>
            <a:pPr marL="431801" lvl="1" indent="-215900" algn="l">
              <a:lnSpc>
                <a:spcPts val="296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Turing's "Computing Machinery and Intelligence" (1950)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56382" y="3032449"/>
            <a:ext cx="4638405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5"/>
              </a:lnSpc>
            </a:pPr>
            <a:r>
              <a:rPr lang="en-US" sz="25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Pioneering Era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56382" y="2434832"/>
            <a:ext cx="2797933" cy="39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6"/>
              </a:lnSpc>
            </a:pPr>
            <a:r>
              <a:rPr lang="en-US" sz="3099" b="1">
                <a:solidFill>
                  <a:srgbClr val="2BD7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1943-1956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699093-E29F-8E37-641B-817FA6ACB9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451" y="2072970"/>
            <a:ext cx="5881097" cy="3607477"/>
          </a:xfrm>
          <a:prstGeom prst="rect">
            <a:avLst/>
          </a:prstGeom>
          <a:effectLst>
            <a:glow rad="495300">
              <a:srgbClr val="FF0000">
                <a:alpha val="40000"/>
              </a:srgbClr>
            </a:glo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348FDE5-D6E2-35A3-AE72-B253BC8D70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0332" y="2434832"/>
            <a:ext cx="7658968" cy="5287686"/>
          </a:xfrm>
          <a:prstGeom prst="rect">
            <a:avLst/>
          </a:prstGeom>
          <a:effectLst>
            <a:glow rad="508000">
              <a:srgbClr val="FF0000">
                <a:alpha val="40000"/>
              </a:srgbClr>
            </a:glo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6DE6E8-3B79-9C1D-0930-9E0D7FB98A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" y="9142747"/>
            <a:ext cx="16230600" cy="751255"/>
          </a:xfrm>
          <a:prstGeom prst="roundRect">
            <a:avLst/>
          </a:prstGeom>
          <a:effectLst>
            <a:glow rad="241300">
              <a:schemeClr val="tx1">
                <a:lumMod val="75000"/>
                <a:lumOff val="2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6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CAFBF-7A82-5DE7-4A4E-8608EAE0A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2">
            <a:extLst>
              <a:ext uri="{FF2B5EF4-FFF2-40B4-BE49-F238E27FC236}">
                <a16:creationId xmlns:a16="http://schemas.microsoft.com/office/drawing/2014/main" id="{41D6DE4B-FE67-5EAA-F55F-366FA0CC2A9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74" t="-9659" r="-3425" b="-23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">
            <a:extLst>
              <a:ext uri="{FF2B5EF4-FFF2-40B4-BE49-F238E27FC236}">
                <a16:creationId xmlns:a16="http://schemas.microsoft.com/office/drawing/2014/main" id="{66B8172E-95F3-29D6-DF22-D0C70082EE58}"/>
              </a:ext>
            </a:extLst>
          </p:cNvPr>
          <p:cNvGrpSpPr/>
          <p:nvPr/>
        </p:nvGrpSpPr>
        <p:grpSpPr>
          <a:xfrm>
            <a:off x="0" y="0"/>
            <a:ext cx="18289006" cy="10287000"/>
            <a:chOff x="0" y="0"/>
            <a:chExt cx="4816858" cy="2709333"/>
          </a:xfrm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759F5C9A-E494-0CC3-BD18-C0E41151FFD0}"/>
                </a:ext>
              </a:extLst>
            </p:cNvPr>
            <p:cNvSpPr/>
            <p:nvPr/>
          </p:nvSpPr>
          <p:spPr>
            <a:xfrm>
              <a:off x="0" y="0"/>
              <a:ext cx="4816858" cy="2709333"/>
            </a:xfrm>
            <a:custGeom>
              <a:avLst/>
              <a:gdLst/>
              <a:ahLst/>
              <a:cxnLst/>
              <a:rect l="l" t="t" r="r" b="b"/>
              <a:pathLst>
                <a:path w="4816858" h="2709333">
                  <a:moveTo>
                    <a:pt x="0" y="0"/>
                  </a:moveTo>
                  <a:lnTo>
                    <a:pt x="4816858" y="0"/>
                  </a:lnTo>
                  <a:lnTo>
                    <a:pt x="481685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D161B">
                    <a:alpha val="100000"/>
                  </a:srgbClr>
                </a:gs>
                <a:gs pos="50000">
                  <a:srgbClr val="0C1C3B">
                    <a:alpha val="70500"/>
                  </a:srgbClr>
                </a:gs>
                <a:gs pos="100000">
                  <a:srgbClr val="0C1C3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TextBox 5">
              <a:extLst>
                <a:ext uri="{FF2B5EF4-FFF2-40B4-BE49-F238E27FC236}">
                  <a16:creationId xmlns:a16="http://schemas.microsoft.com/office/drawing/2014/main" id="{5E56DAF7-C9EA-1631-67B3-4EB2CA84C2E8}"/>
                </a:ext>
              </a:extLst>
            </p:cNvPr>
            <p:cNvSpPr txBox="1"/>
            <p:nvPr/>
          </p:nvSpPr>
          <p:spPr>
            <a:xfrm>
              <a:off x="0" y="-76200"/>
              <a:ext cx="481685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/>
            </a:p>
          </p:txBody>
        </p:sp>
      </p:grpSp>
      <p:sp>
        <p:nvSpPr>
          <p:cNvPr id="2" name="Freeform 2">
            <a:extLst>
              <a:ext uri="{FF2B5EF4-FFF2-40B4-BE49-F238E27FC236}">
                <a16:creationId xmlns:a16="http://schemas.microsoft.com/office/drawing/2014/main" id="{98DD7564-7D3B-3F7F-2FC9-E64C98D0F5EC}"/>
              </a:ext>
            </a:extLst>
          </p:cNvPr>
          <p:cNvSpPr/>
          <p:nvPr/>
        </p:nvSpPr>
        <p:spPr>
          <a:xfrm>
            <a:off x="1028700" y="990997"/>
            <a:ext cx="427682" cy="424474"/>
          </a:xfrm>
          <a:custGeom>
            <a:avLst/>
            <a:gdLst/>
            <a:ahLst/>
            <a:cxnLst/>
            <a:rect l="l" t="t" r="r" b="b"/>
            <a:pathLst>
              <a:path w="427682" h="424474">
                <a:moveTo>
                  <a:pt x="0" y="0"/>
                </a:moveTo>
                <a:lnTo>
                  <a:pt x="427682" y="0"/>
                </a:lnTo>
                <a:lnTo>
                  <a:pt x="427682" y="424474"/>
                </a:lnTo>
                <a:lnTo>
                  <a:pt x="0" y="424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055BB4E-B5D7-39F6-61A9-5E83016609F5}"/>
              </a:ext>
            </a:extLst>
          </p:cNvPr>
          <p:cNvSpPr txBox="1"/>
          <p:nvPr/>
        </p:nvSpPr>
        <p:spPr>
          <a:xfrm>
            <a:off x="13458872" y="977809"/>
            <a:ext cx="3800428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Solo Silo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9D71CF6-A07D-A70C-DE4E-182A6D33B6BC}"/>
              </a:ext>
            </a:extLst>
          </p:cNvPr>
          <p:cNvSpPr txBox="1"/>
          <p:nvPr/>
        </p:nvSpPr>
        <p:spPr>
          <a:xfrm>
            <a:off x="1551023" y="977809"/>
            <a:ext cx="2703291" cy="373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2BD7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Access to Technology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466CC77-FE40-796D-D138-2F05E01FCB28}"/>
              </a:ext>
            </a:extLst>
          </p:cNvPr>
          <p:cNvSpPr txBox="1"/>
          <p:nvPr/>
        </p:nvSpPr>
        <p:spPr>
          <a:xfrm>
            <a:off x="11531452" y="4774192"/>
            <a:ext cx="4929316" cy="567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04"/>
              </a:lnSpc>
            </a:pPr>
            <a:r>
              <a:rPr lang="en-US" sz="4800" spc="-18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Result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ADEE034-3637-8D7F-7E47-7D7840854059}"/>
              </a:ext>
            </a:extLst>
          </p:cNvPr>
          <p:cNvSpPr/>
          <p:nvPr/>
        </p:nvSpPr>
        <p:spPr>
          <a:xfrm rot="-10800000" flipH="1">
            <a:off x="8461480" y="-1129976"/>
            <a:ext cx="4316224" cy="4114800"/>
          </a:xfrm>
          <a:custGeom>
            <a:avLst/>
            <a:gdLst/>
            <a:ahLst/>
            <a:cxnLst/>
            <a:rect l="l" t="t" r="r" b="b"/>
            <a:pathLst>
              <a:path w="4316224" h="4114800">
                <a:moveTo>
                  <a:pt x="4316223" y="0"/>
                </a:moveTo>
                <a:lnTo>
                  <a:pt x="0" y="0"/>
                </a:lnTo>
                <a:lnTo>
                  <a:pt x="0" y="4114800"/>
                </a:lnTo>
                <a:lnTo>
                  <a:pt x="4316223" y="4114800"/>
                </a:lnTo>
                <a:lnTo>
                  <a:pt x="431622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1E0CCA9-3187-02FC-B5BC-CDF14F4636E3}"/>
              </a:ext>
            </a:extLst>
          </p:cNvPr>
          <p:cNvGrpSpPr/>
          <p:nvPr/>
        </p:nvGrpSpPr>
        <p:grpSpPr>
          <a:xfrm>
            <a:off x="6701618" y="-546268"/>
            <a:ext cx="4223003" cy="5809801"/>
            <a:chOff x="0" y="0"/>
            <a:chExt cx="474809" cy="65321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7CFEF5F-B8F2-F9DA-F9B5-5E4F5C68ACF3}"/>
                </a:ext>
              </a:extLst>
            </p:cNvPr>
            <p:cNvSpPr/>
            <p:nvPr/>
          </p:nvSpPr>
          <p:spPr>
            <a:xfrm>
              <a:off x="0" y="0"/>
              <a:ext cx="474809" cy="653219"/>
            </a:xfrm>
            <a:custGeom>
              <a:avLst/>
              <a:gdLst/>
              <a:ahLst/>
              <a:cxnLst/>
              <a:rect l="l" t="t" r="r" b="b"/>
              <a:pathLst>
                <a:path w="474809" h="653219">
                  <a:moveTo>
                    <a:pt x="42165" y="0"/>
                  </a:moveTo>
                  <a:lnTo>
                    <a:pt x="432644" y="0"/>
                  </a:lnTo>
                  <a:cubicBezTo>
                    <a:pt x="455931" y="0"/>
                    <a:pt x="474809" y="18878"/>
                    <a:pt x="474809" y="42165"/>
                  </a:cubicBezTo>
                  <a:lnTo>
                    <a:pt x="474809" y="611054"/>
                  </a:lnTo>
                  <a:cubicBezTo>
                    <a:pt x="474809" y="634341"/>
                    <a:pt x="455931" y="653219"/>
                    <a:pt x="432644" y="653219"/>
                  </a:cubicBezTo>
                  <a:lnTo>
                    <a:pt x="42165" y="653219"/>
                  </a:lnTo>
                  <a:cubicBezTo>
                    <a:pt x="18878" y="653219"/>
                    <a:pt x="0" y="634341"/>
                    <a:pt x="0" y="611054"/>
                  </a:cubicBezTo>
                  <a:lnTo>
                    <a:pt x="0" y="42165"/>
                  </a:lnTo>
                  <a:cubicBezTo>
                    <a:pt x="0" y="18878"/>
                    <a:pt x="18878" y="0"/>
                    <a:pt x="42165" y="0"/>
                  </a:cubicBezTo>
                  <a:close/>
                </a:path>
              </a:pathLst>
            </a:custGeom>
            <a:blipFill>
              <a:blip r:embed="rId8"/>
              <a:stretch>
                <a:fillRect t="-4549" b="-45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C04B8F2C-BAA4-ED61-7157-91EC46BFFEEA}"/>
              </a:ext>
            </a:extLst>
          </p:cNvPr>
          <p:cNvSpPr/>
          <p:nvPr/>
        </p:nvSpPr>
        <p:spPr>
          <a:xfrm rot="-10800000" flipH="1">
            <a:off x="15758896" y="7639022"/>
            <a:ext cx="4316224" cy="4114800"/>
          </a:xfrm>
          <a:custGeom>
            <a:avLst/>
            <a:gdLst/>
            <a:ahLst/>
            <a:cxnLst/>
            <a:rect l="l" t="t" r="r" b="b"/>
            <a:pathLst>
              <a:path w="4316224" h="4114800">
                <a:moveTo>
                  <a:pt x="4316224" y="0"/>
                </a:moveTo>
                <a:lnTo>
                  <a:pt x="0" y="0"/>
                </a:lnTo>
                <a:lnTo>
                  <a:pt x="0" y="4114800"/>
                </a:lnTo>
                <a:lnTo>
                  <a:pt x="4316224" y="4114800"/>
                </a:lnTo>
                <a:lnTo>
                  <a:pt x="431622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7F201CF-2F03-EA2F-462E-FD6BB0CF8DD8}"/>
              </a:ext>
            </a:extLst>
          </p:cNvPr>
          <p:cNvGrpSpPr/>
          <p:nvPr/>
        </p:nvGrpSpPr>
        <p:grpSpPr>
          <a:xfrm>
            <a:off x="6701618" y="5680447"/>
            <a:ext cx="4223003" cy="5215552"/>
            <a:chOff x="0" y="0"/>
            <a:chExt cx="474809" cy="58640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AFB733C-1D16-4A46-956C-198A5B4E12CD}"/>
                </a:ext>
              </a:extLst>
            </p:cNvPr>
            <p:cNvSpPr/>
            <p:nvPr/>
          </p:nvSpPr>
          <p:spPr>
            <a:xfrm>
              <a:off x="0" y="0"/>
              <a:ext cx="474809" cy="586406"/>
            </a:xfrm>
            <a:custGeom>
              <a:avLst/>
              <a:gdLst/>
              <a:ahLst/>
              <a:cxnLst/>
              <a:rect l="l" t="t" r="r" b="b"/>
              <a:pathLst>
                <a:path w="474809" h="586406">
                  <a:moveTo>
                    <a:pt x="42165" y="0"/>
                  </a:moveTo>
                  <a:lnTo>
                    <a:pt x="432644" y="0"/>
                  </a:lnTo>
                  <a:cubicBezTo>
                    <a:pt x="455931" y="0"/>
                    <a:pt x="474809" y="18878"/>
                    <a:pt x="474809" y="42165"/>
                  </a:cubicBezTo>
                  <a:lnTo>
                    <a:pt x="474809" y="544240"/>
                  </a:lnTo>
                  <a:cubicBezTo>
                    <a:pt x="474809" y="567527"/>
                    <a:pt x="455931" y="586406"/>
                    <a:pt x="432644" y="586406"/>
                  </a:cubicBezTo>
                  <a:lnTo>
                    <a:pt x="42165" y="586406"/>
                  </a:lnTo>
                  <a:cubicBezTo>
                    <a:pt x="18878" y="586406"/>
                    <a:pt x="0" y="567527"/>
                    <a:pt x="0" y="544240"/>
                  </a:cubicBezTo>
                  <a:lnTo>
                    <a:pt x="0" y="42165"/>
                  </a:lnTo>
                  <a:cubicBezTo>
                    <a:pt x="0" y="18878"/>
                    <a:pt x="18878" y="0"/>
                    <a:pt x="42165" y="0"/>
                  </a:cubicBezTo>
                  <a:close/>
                </a:path>
              </a:pathLst>
            </a:custGeom>
            <a:blipFill>
              <a:blip r:embed="rId9"/>
              <a:stretch>
                <a:fillRect l="-42685" r="-4268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D51360ED-FD83-6C16-B233-8D77EB5B4FAF}"/>
              </a:ext>
            </a:extLst>
          </p:cNvPr>
          <p:cNvSpPr txBox="1"/>
          <p:nvPr/>
        </p:nvSpPr>
        <p:spPr>
          <a:xfrm>
            <a:off x="11531452" y="5498657"/>
            <a:ext cx="4929316" cy="189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000" dirty="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While cluster membership does not imply causality, the concentration of high-risk domains within outlier clusters indicates that these clusters capture accessibility patterns associated with elevated risk.</a:t>
            </a:r>
            <a:endParaRPr lang="en-US" sz="2000" u="none" strike="noStrike" dirty="0">
              <a:solidFill>
                <a:srgbClr val="8787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4739786-1B7E-2E3D-843D-019CEA969F8F}"/>
              </a:ext>
            </a:extLst>
          </p:cNvPr>
          <p:cNvSpPr txBox="1"/>
          <p:nvPr/>
        </p:nvSpPr>
        <p:spPr>
          <a:xfrm>
            <a:off x="1456382" y="3505524"/>
            <a:ext cx="4421290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960"/>
              </a:lnSpc>
              <a:buFont typeface="Arial"/>
              <a:buChar char="•"/>
            </a:pPr>
            <a:r>
              <a:rPr lang="en-US" sz="200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McCulloch &amp; Pitts artificial</a:t>
            </a:r>
            <a:r>
              <a:rPr lang="en-US" sz="2000" u="none" strike="noStrike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 neuron model (1943)</a:t>
            </a:r>
          </a:p>
          <a:p>
            <a:pPr marL="431801" lvl="1" indent="-215900" algn="l">
              <a:lnSpc>
                <a:spcPts val="296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Turing's "Computing Machinery and Intelligence" (1950)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66F601C-1729-DE8A-D8D7-8957E0269270}"/>
              </a:ext>
            </a:extLst>
          </p:cNvPr>
          <p:cNvSpPr txBox="1"/>
          <p:nvPr/>
        </p:nvSpPr>
        <p:spPr>
          <a:xfrm>
            <a:off x="1456382" y="7028828"/>
            <a:ext cx="4421290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960"/>
              </a:lnSpc>
              <a:buFont typeface="Arial"/>
              <a:buChar char="•"/>
            </a:pPr>
            <a:r>
              <a:rPr lang="en-US" sz="200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Dartmouth Workshop (1956) - the birth of AI as a field</a:t>
            </a:r>
          </a:p>
          <a:p>
            <a:pPr marL="431801" lvl="1" indent="-215900" algn="l">
              <a:lnSpc>
                <a:spcPts val="2960"/>
              </a:lnSpc>
              <a:buFont typeface="Arial"/>
              <a:buChar char="•"/>
            </a:pPr>
            <a:r>
              <a:rPr lang="en-US" sz="200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000" u="none" strike="noStrike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evelopment of first AI programs (Logic Theorist, ELIZA)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3643205-3C17-63BF-CEE0-0721C5004ADA}"/>
              </a:ext>
            </a:extLst>
          </p:cNvPr>
          <p:cNvSpPr txBox="1"/>
          <p:nvPr/>
        </p:nvSpPr>
        <p:spPr>
          <a:xfrm>
            <a:off x="1456382" y="3032449"/>
            <a:ext cx="4638405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5"/>
              </a:lnSpc>
            </a:pPr>
            <a:r>
              <a:rPr lang="en-US" sz="25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Pioneering Era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50F7816-3FB0-2AC6-A635-19B8CDB1FCCB}"/>
              </a:ext>
            </a:extLst>
          </p:cNvPr>
          <p:cNvSpPr txBox="1"/>
          <p:nvPr/>
        </p:nvSpPr>
        <p:spPr>
          <a:xfrm>
            <a:off x="1456382" y="6555753"/>
            <a:ext cx="4638405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5"/>
              </a:lnSpc>
            </a:pPr>
            <a:r>
              <a:rPr lang="en-US" sz="25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Early Enthusiasm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959C4AA-76B4-A44E-FE0A-E2A1831561AE}"/>
              </a:ext>
            </a:extLst>
          </p:cNvPr>
          <p:cNvSpPr txBox="1"/>
          <p:nvPr/>
        </p:nvSpPr>
        <p:spPr>
          <a:xfrm>
            <a:off x="1456382" y="2434832"/>
            <a:ext cx="2797933" cy="39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6"/>
              </a:lnSpc>
            </a:pPr>
            <a:r>
              <a:rPr lang="en-US" sz="3099" b="1">
                <a:solidFill>
                  <a:srgbClr val="2BD7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1943-1956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D2FF6531-EC4E-D26B-29EE-D9DED87B44E4}"/>
              </a:ext>
            </a:extLst>
          </p:cNvPr>
          <p:cNvSpPr txBox="1"/>
          <p:nvPr/>
        </p:nvSpPr>
        <p:spPr>
          <a:xfrm>
            <a:off x="1456382" y="5958136"/>
            <a:ext cx="2797933" cy="39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6"/>
              </a:lnSpc>
            </a:pPr>
            <a:r>
              <a:rPr lang="en-US" sz="3099" b="1">
                <a:solidFill>
                  <a:srgbClr val="2BD7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1974-1980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5BF8E39-12B4-37B0-DE70-7BDB5CA231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9626" y="2300376"/>
            <a:ext cx="8152342" cy="6760141"/>
          </a:xfrm>
          <a:prstGeom prst="rect">
            <a:avLst/>
          </a:prstGeom>
          <a:effectLst>
            <a:glow rad="635000">
              <a:schemeClr val="tx1">
                <a:lumMod val="95000"/>
                <a:lumOff val="5000"/>
                <a:alpha val="40000"/>
              </a:schemeClr>
            </a:glow>
            <a:reflection stA="52000" endPos="25000" dist="4572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7132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15773400" y="-268168"/>
            <a:ext cx="6463096" cy="11108361"/>
            <a:chOff x="7215" y="-275876"/>
            <a:chExt cx="819894" cy="1979303"/>
          </a:xfrm>
        </p:grpSpPr>
        <p:sp>
          <p:nvSpPr>
            <p:cNvPr id="15" name="Freeform 15"/>
            <p:cNvSpPr/>
            <p:nvPr/>
          </p:nvSpPr>
          <p:spPr>
            <a:xfrm>
              <a:off x="7215" y="-275876"/>
              <a:ext cx="819894" cy="1979303"/>
            </a:xfrm>
            <a:custGeom>
              <a:avLst/>
              <a:gdLst/>
              <a:ahLst/>
              <a:cxnLst/>
              <a:rect l="l" t="t" r="r" b="b"/>
              <a:pathLst>
                <a:path w="580757" h="1215416">
                  <a:moveTo>
                    <a:pt x="44925" y="0"/>
                  </a:moveTo>
                  <a:lnTo>
                    <a:pt x="535832" y="0"/>
                  </a:lnTo>
                  <a:cubicBezTo>
                    <a:pt x="560644" y="0"/>
                    <a:pt x="580757" y="20114"/>
                    <a:pt x="580757" y="44925"/>
                  </a:cubicBezTo>
                  <a:lnTo>
                    <a:pt x="580757" y="1170491"/>
                  </a:lnTo>
                  <a:cubicBezTo>
                    <a:pt x="580757" y="1182406"/>
                    <a:pt x="576024" y="1193833"/>
                    <a:pt x="567599" y="1202258"/>
                  </a:cubicBezTo>
                  <a:cubicBezTo>
                    <a:pt x="559174" y="1210683"/>
                    <a:pt x="547747" y="1215416"/>
                    <a:pt x="535832" y="1215416"/>
                  </a:cubicBezTo>
                  <a:lnTo>
                    <a:pt x="44925" y="1215416"/>
                  </a:lnTo>
                  <a:cubicBezTo>
                    <a:pt x="20114" y="1215416"/>
                    <a:pt x="0" y="1195302"/>
                    <a:pt x="0" y="1170491"/>
                  </a:cubicBezTo>
                  <a:lnTo>
                    <a:pt x="0" y="44925"/>
                  </a:lnTo>
                  <a:cubicBezTo>
                    <a:pt x="0" y="33010"/>
                    <a:pt x="4733" y="21583"/>
                    <a:pt x="13158" y="13158"/>
                  </a:cubicBezTo>
                  <a:cubicBezTo>
                    <a:pt x="21583" y="4733"/>
                    <a:pt x="33010" y="0"/>
                    <a:pt x="44925" y="0"/>
                  </a:cubicBezTo>
                  <a:close/>
                </a:path>
              </a:pathLst>
            </a:custGeom>
            <a:blipFill>
              <a:blip r:embed="rId2"/>
              <a:stretch>
                <a:fillRect l="-136027" r="-1360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Freeform 2"/>
          <p:cNvSpPr/>
          <p:nvPr/>
        </p:nvSpPr>
        <p:spPr>
          <a:xfrm>
            <a:off x="1028700" y="990997"/>
            <a:ext cx="427682" cy="424474"/>
          </a:xfrm>
          <a:custGeom>
            <a:avLst/>
            <a:gdLst/>
            <a:ahLst/>
            <a:cxnLst/>
            <a:rect l="l" t="t" r="r" b="b"/>
            <a:pathLst>
              <a:path w="427682" h="424474">
                <a:moveTo>
                  <a:pt x="0" y="0"/>
                </a:moveTo>
                <a:lnTo>
                  <a:pt x="427682" y="0"/>
                </a:lnTo>
                <a:lnTo>
                  <a:pt x="427682" y="424474"/>
                </a:lnTo>
                <a:lnTo>
                  <a:pt x="0" y="424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063993" y="4786586"/>
            <a:ext cx="4404608" cy="3432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000" u="none" strike="noStrike" dirty="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Which domains (health, education, government, etc.) have the highest number of accessibility violations?</a:t>
            </a:r>
          </a:p>
          <a:p>
            <a:pPr algn="l">
              <a:lnSpc>
                <a:spcPts val="2960"/>
              </a:lnSpc>
            </a:pPr>
            <a:endParaRPr lang="en-US" sz="2000" dirty="0">
              <a:solidFill>
                <a:srgbClr val="8787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indent="-342900" algn="l">
              <a:lnSpc>
                <a:spcPts val="296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News and Media has the greatest number of violations.</a:t>
            </a:r>
          </a:p>
          <a:p>
            <a:pPr marL="342900" indent="-342900" algn="l">
              <a:lnSpc>
                <a:spcPts val="296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News and Media doubles that of Technology Science and Research.</a:t>
            </a:r>
          </a:p>
          <a:p>
            <a:pPr marL="342900" indent="-342900" algn="l">
              <a:lnSpc>
                <a:spcPts val="2960"/>
              </a:lnSpc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8787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063992" y="2501265"/>
            <a:ext cx="5122291" cy="132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4"/>
              </a:lnSpc>
            </a:pPr>
            <a:r>
              <a:rPr lang="en-US" sz="4800" spc="-18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Data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63992" y="4276877"/>
            <a:ext cx="3490208" cy="313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25"/>
              </a:lnSpc>
            </a:pPr>
            <a:r>
              <a:rPr lang="en-US" sz="25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Understand Domains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58872" y="977809"/>
            <a:ext cx="3800428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Solo Silo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51024" y="977809"/>
            <a:ext cx="2563776" cy="373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2BD7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Access to Technology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795703" y="4976745"/>
            <a:ext cx="2447792" cy="719445"/>
            <a:chOff x="0" y="0"/>
            <a:chExt cx="644686" cy="18948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44686" cy="189483"/>
            </a:xfrm>
            <a:custGeom>
              <a:avLst/>
              <a:gdLst/>
              <a:ahLst/>
              <a:cxnLst/>
              <a:rect l="l" t="t" r="r" b="b"/>
              <a:pathLst>
                <a:path w="644686" h="189483">
                  <a:moveTo>
                    <a:pt x="94742" y="0"/>
                  </a:moveTo>
                  <a:lnTo>
                    <a:pt x="549944" y="0"/>
                  </a:lnTo>
                  <a:cubicBezTo>
                    <a:pt x="602269" y="0"/>
                    <a:pt x="644686" y="42417"/>
                    <a:pt x="644686" y="94742"/>
                  </a:cubicBezTo>
                  <a:lnTo>
                    <a:pt x="644686" y="94742"/>
                  </a:lnTo>
                  <a:cubicBezTo>
                    <a:pt x="644686" y="147066"/>
                    <a:pt x="602269" y="189483"/>
                    <a:pt x="549944" y="189483"/>
                  </a:cubicBezTo>
                  <a:lnTo>
                    <a:pt x="94742" y="189483"/>
                  </a:lnTo>
                  <a:cubicBezTo>
                    <a:pt x="42417" y="189483"/>
                    <a:pt x="0" y="147066"/>
                    <a:pt x="0" y="94742"/>
                  </a:cubicBezTo>
                  <a:lnTo>
                    <a:pt x="0" y="94742"/>
                  </a:lnTo>
                  <a:cubicBezTo>
                    <a:pt x="0" y="42417"/>
                    <a:pt x="42417" y="0"/>
                    <a:pt x="94742" y="0"/>
                  </a:cubicBezTo>
                  <a:close/>
                </a:path>
              </a:pathLst>
            </a:custGeom>
            <a:solidFill>
              <a:srgbClr val="2BD7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644686" cy="265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223543" y="5049475"/>
            <a:ext cx="1592111" cy="47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78,000+</a:t>
            </a:r>
          </a:p>
        </p:txBody>
      </p:sp>
      <p:sp>
        <p:nvSpPr>
          <p:cNvPr id="20" name="Freeform 20"/>
          <p:cNvSpPr/>
          <p:nvPr/>
        </p:nvSpPr>
        <p:spPr>
          <a:xfrm rot="-10800000">
            <a:off x="15101188" y="7200900"/>
            <a:ext cx="4316224" cy="4114800"/>
          </a:xfrm>
          <a:custGeom>
            <a:avLst/>
            <a:gdLst/>
            <a:ahLst/>
            <a:cxnLst/>
            <a:rect l="l" t="t" r="r" b="b"/>
            <a:pathLst>
              <a:path w="4316224" h="4114800">
                <a:moveTo>
                  <a:pt x="0" y="0"/>
                </a:moveTo>
                <a:lnTo>
                  <a:pt x="4316224" y="0"/>
                </a:lnTo>
                <a:lnTo>
                  <a:pt x="43162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F9E1D3-1CFD-330A-5DFD-2480931BB9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382" y="2218675"/>
            <a:ext cx="8824279" cy="7041596"/>
          </a:xfrm>
          <a:prstGeom prst="rect">
            <a:avLst/>
          </a:prstGeom>
          <a:effectLst>
            <a:glow rad="622300">
              <a:schemeClr val="tx2"/>
            </a:glow>
            <a:outerShdw blurRad="50800" dist="50800" dir="5400000" algn="ctr" rotWithShape="0">
              <a:srgbClr val="000000">
                <a:alpha val="99000"/>
              </a:srgbClr>
            </a:outerShdw>
            <a:softEdge rad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">
            <a:extLst>
              <a:ext uri="{FF2B5EF4-FFF2-40B4-BE49-F238E27FC236}">
                <a16:creationId xmlns:a16="http://schemas.microsoft.com/office/drawing/2014/main" id="{7AEC9013-3F48-FB4A-2311-660BAEA5AD0B}"/>
              </a:ext>
            </a:extLst>
          </p:cNvPr>
          <p:cNvGrpSpPr/>
          <p:nvPr/>
        </p:nvGrpSpPr>
        <p:grpSpPr>
          <a:xfrm>
            <a:off x="11612652" y="-346576"/>
            <a:ext cx="7244732" cy="10980151"/>
            <a:chOff x="0" y="0"/>
            <a:chExt cx="580757" cy="835351"/>
          </a:xfrm>
        </p:grpSpPr>
        <p:sp>
          <p:nvSpPr>
            <p:cNvPr id="32" name="Freeform 4">
              <a:extLst>
                <a:ext uri="{FF2B5EF4-FFF2-40B4-BE49-F238E27FC236}">
                  <a16:creationId xmlns:a16="http://schemas.microsoft.com/office/drawing/2014/main" id="{E959E342-F81E-DA24-6727-E70ABA6CB9A4}"/>
                </a:ext>
              </a:extLst>
            </p:cNvPr>
            <p:cNvSpPr/>
            <p:nvPr/>
          </p:nvSpPr>
          <p:spPr>
            <a:xfrm>
              <a:off x="0" y="0"/>
              <a:ext cx="580757" cy="835351"/>
            </a:xfrm>
            <a:custGeom>
              <a:avLst/>
              <a:gdLst/>
              <a:ahLst/>
              <a:cxnLst/>
              <a:rect l="l" t="t" r="r" b="b"/>
              <a:pathLst>
                <a:path w="580757" h="835351">
                  <a:moveTo>
                    <a:pt x="44925" y="0"/>
                  </a:moveTo>
                  <a:lnTo>
                    <a:pt x="535832" y="0"/>
                  </a:lnTo>
                  <a:cubicBezTo>
                    <a:pt x="560644" y="0"/>
                    <a:pt x="580757" y="20114"/>
                    <a:pt x="580757" y="44925"/>
                  </a:cubicBezTo>
                  <a:lnTo>
                    <a:pt x="580757" y="790427"/>
                  </a:lnTo>
                  <a:cubicBezTo>
                    <a:pt x="580757" y="802341"/>
                    <a:pt x="576024" y="813768"/>
                    <a:pt x="567599" y="822193"/>
                  </a:cubicBezTo>
                  <a:cubicBezTo>
                    <a:pt x="559174" y="830618"/>
                    <a:pt x="547747" y="835351"/>
                    <a:pt x="535832" y="835351"/>
                  </a:cubicBezTo>
                  <a:lnTo>
                    <a:pt x="44925" y="835351"/>
                  </a:lnTo>
                  <a:cubicBezTo>
                    <a:pt x="33010" y="835351"/>
                    <a:pt x="21583" y="830618"/>
                    <a:pt x="13158" y="822193"/>
                  </a:cubicBezTo>
                  <a:cubicBezTo>
                    <a:pt x="4733" y="813768"/>
                    <a:pt x="0" y="802341"/>
                    <a:pt x="0" y="790427"/>
                  </a:cubicBezTo>
                  <a:lnTo>
                    <a:pt x="0" y="44925"/>
                  </a:lnTo>
                  <a:cubicBezTo>
                    <a:pt x="0" y="33010"/>
                    <a:pt x="4733" y="21583"/>
                    <a:pt x="13158" y="13158"/>
                  </a:cubicBezTo>
                  <a:cubicBezTo>
                    <a:pt x="21583" y="4733"/>
                    <a:pt x="33010" y="0"/>
                    <a:pt x="44925" y="0"/>
                  </a:cubicBezTo>
                  <a:close/>
                </a:path>
              </a:pathLst>
            </a:custGeom>
            <a:blipFill>
              <a:blip r:embed="rId2"/>
              <a:stretch>
                <a:fillRect l="-108499" r="-1084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Freeform 2"/>
          <p:cNvSpPr/>
          <p:nvPr/>
        </p:nvSpPr>
        <p:spPr>
          <a:xfrm>
            <a:off x="1028700" y="990997"/>
            <a:ext cx="427682" cy="424474"/>
          </a:xfrm>
          <a:custGeom>
            <a:avLst/>
            <a:gdLst/>
            <a:ahLst/>
            <a:cxnLst/>
            <a:rect l="l" t="t" r="r" b="b"/>
            <a:pathLst>
              <a:path w="427682" h="424474">
                <a:moveTo>
                  <a:pt x="0" y="0"/>
                </a:moveTo>
                <a:lnTo>
                  <a:pt x="427682" y="0"/>
                </a:lnTo>
                <a:lnTo>
                  <a:pt x="427682" y="424474"/>
                </a:lnTo>
                <a:lnTo>
                  <a:pt x="0" y="424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392822" y="5632216"/>
            <a:ext cx="296044" cy="29604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392822" y="6371247"/>
            <a:ext cx="296044" cy="29604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D7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-10800000" flipH="1">
            <a:off x="-1585773" y="8250375"/>
            <a:ext cx="4316224" cy="4114800"/>
          </a:xfrm>
          <a:custGeom>
            <a:avLst/>
            <a:gdLst/>
            <a:ahLst/>
            <a:cxnLst/>
            <a:rect l="l" t="t" r="r" b="b"/>
            <a:pathLst>
              <a:path w="4316224" h="4114800">
                <a:moveTo>
                  <a:pt x="4316224" y="0"/>
                </a:moveTo>
                <a:lnTo>
                  <a:pt x="0" y="0"/>
                </a:lnTo>
                <a:lnTo>
                  <a:pt x="0" y="4114800"/>
                </a:lnTo>
                <a:lnTo>
                  <a:pt x="4316224" y="4114800"/>
                </a:lnTo>
                <a:lnTo>
                  <a:pt x="431622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551023" y="977809"/>
            <a:ext cx="2731695" cy="373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2BD7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Access to Technology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69832" y="2577960"/>
            <a:ext cx="6416483" cy="132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4"/>
              </a:lnSpc>
            </a:pPr>
            <a:r>
              <a:rPr lang="en-US" sz="4800" spc="-18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Data</a:t>
            </a:r>
          </a:p>
          <a:p>
            <a:pPr algn="l">
              <a:lnSpc>
                <a:spcPts val="5904"/>
              </a:lnSpc>
            </a:pPr>
            <a:r>
              <a:rPr lang="en-US" sz="4800" spc="-18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Analysis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92822" y="4273261"/>
            <a:ext cx="5958140" cy="73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000" u="none" strike="noStrike" dirty="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What violation types are most common across each domain category?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919424" y="5638950"/>
            <a:ext cx="3131795" cy="313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5"/>
              </a:lnSpc>
            </a:pPr>
            <a:r>
              <a:rPr lang="en-US" sz="25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Syntax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19424" y="6377981"/>
            <a:ext cx="3131795" cy="313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5"/>
              </a:lnSpc>
            </a:pPr>
            <a:r>
              <a:rPr lang="en-US" sz="2500" b="1" dirty="0">
                <a:solidFill>
                  <a:srgbClr val="2BD7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Large Gaps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A74B35A-D41C-1067-2A3C-27CF149D89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270" y="2171700"/>
            <a:ext cx="9436738" cy="5394372"/>
          </a:xfrm>
          <a:prstGeom prst="rect">
            <a:avLst/>
          </a:prstGeom>
          <a:effectLst>
            <a:glow rad="1371600">
              <a:schemeClr val="accent1">
                <a:alpha val="40000"/>
              </a:schemeClr>
            </a:glow>
            <a:outerShdw blurRad="50800" dist="50800" dir="5400000" sx="3000" sy="3000" algn="ctr" rotWithShape="0">
              <a:srgbClr val="000000">
                <a:alpha val="43137"/>
              </a:srgbClr>
            </a:outerShdw>
            <a:softEdge rad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6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63DD0-ED8B-4B10-4A5D-31EF848A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5E876021-F55B-F695-BDD1-A736F0ED16A6}"/>
              </a:ext>
            </a:extLst>
          </p:cNvPr>
          <p:cNvSpPr/>
          <p:nvPr/>
        </p:nvSpPr>
        <p:spPr>
          <a:xfrm rot="-10800000" flipH="1">
            <a:off x="-1487986" y="8004977"/>
            <a:ext cx="4316224" cy="4114800"/>
          </a:xfrm>
          <a:custGeom>
            <a:avLst/>
            <a:gdLst/>
            <a:ahLst/>
            <a:cxnLst/>
            <a:rect l="l" t="t" r="r" b="b"/>
            <a:pathLst>
              <a:path w="4316224" h="4114800">
                <a:moveTo>
                  <a:pt x="4316224" y="0"/>
                </a:moveTo>
                <a:lnTo>
                  <a:pt x="0" y="0"/>
                </a:lnTo>
                <a:lnTo>
                  <a:pt x="0" y="4114800"/>
                </a:lnTo>
                <a:lnTo>
                  <a:pt x="4316224" y="4114800"/>
                </a:lnTo>
                <a:lnTo>
                  <a:pt x="43162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7025264-A383-BC41-D29F-911117F8CD55}"/>
              </a:ext>
            </a:extLst>
          </p:cNvPr>
          <p:cNvSpPr txBox="1"/>
          <p:nvPr/>
        </p:nvSpPr>
        <p:spPr>
          <a:xfrm>
            <a:off x="4987179" y="1839171"/>
            <a:ext cx="8313642" cy="567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04"/>
              </a:lnSpc>
            </a:pPr>
            <a:r>
              <a:rPr lang="en-US" sz="4800" spc="-18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Violations Impact</a:t>
            </a: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57EEC79A-B6B8-A221-73B3-C2411A113D61}"/>
              </a:ext>
            </a:extLst>
          </p:cNvPr>
          <p:cNvSpPr/>
          <p:nvPr/>
        </p:nvSpPr>
        <p:spPr>
          <a:xfrm rot="-10800000" flipH="1">
            <a:off x="15516781" y="2189266"/>
            <a:ext cx="4316224" cy="4114800"/>
          </a:xfrm>
          <a:custGeom>
            <a:avLst/>
            <a:gdLst/>
            <a:ahLst/>
            <a:cxnLst/>
            <a:rect l="l" t="t" r="r" b="b"/>
            <a:pathLst>
              <a:path w="4316224" h="4114800">
                <a:moveTo>
                  <a:pt x="4316224" y="0"/>
                </a:moveTo>
                <a:lnTo>
                  <a:pt x="0" y="0"/>
                </a:lnTo>
                <a:lnTo>
                  <a:pt x="0" y="4114800"/>
                </a:lnTo>
                <a:lnTo>
                  <a:pt x="4316224" y="4114800"/>
                </a:lnTo>
                <a:lnTo>
                  <a:pt x="43162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A3CF70-7E9A-DF1D-39B9-A57E37724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929" y="1476789"/>
            <a:ext cx="9808141" cy="7333421"/>
          </a:xfrm>
          <a:prstGeom prst="rect">
            <a:avLst/>
          </a:prstGeom>
          <a:noFill/>
          <a:effectLst>
            <a:glow rad="1104900">
              <a:schemeClr val="accent1">
                <a:alpha val="40000"/>
              </a:schemeClr>
            </a:glow>
            <a:reflection stA="20000" endPos="22000" dist="304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28576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90997"/>
            <a:ext cx="427682" cy="424474"/>
          </a:xfrm>
          <a:custGeom>
            <a:avLst/>
            <a:gdLst/>
            <a:ahLst/>
            <a:cxnLst/>
            <a:rect l="l" t="t" r="r" b="b"/>
            <a:pathLst>
              <a:path w="427682" h="424474">
                <a:moveTo>
                  <a:pt x="0" y="0"/>
                </a:moveTo>
                <a:lnTo>
                  <a:pt x="427682" y="0"/>
                </a:lnTo>
                <a:lnTo>
                  <a:pt x="427682" y="424474"/>
                </a:lnTo>
                <a:lnTo>
                  <a:pt x="0" y="424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458872" y="977809"/>
            <a:ext cx="3800428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Solo Silo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51024" y="977809"/>
            <a:ext cx="3097176" cy="37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2BD7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Access to Technology</a:t>
            </a:r>
          </a:p>
        </p:txBody>
      </p:sp>
      <p:sp>
        <p:nvSpPr>
          <p:cNvPr id="5" name="Freeform 5"/>
          <p:cNvSpPr/>
          <p:nvPr/>
        </p:nvSpPr>
        <p:spPr>
          <a:xfrm rot="-10800000" flipH="1">
            <a:off x="-1487986" y="8004977"/>
            <a:ext cx="4316224" cy="4114800"/>
          </a:xfrm>
          <a:custGeom>
            <a:avLst/>
            <a:gdLst/>
            <a:ahLst/>
            <a:cxnLst/>
            <a:rect l="l" t="t" r="r" b="b"/>
            <a:pathLst>
              <a:path w="4316224" h="4114800">
                <a:moveTo>
                  <a:pt x="4316224" y="0"/>
                </a:moveTo>
                <a:lnTo>
                  <a:pt x="0" y="0"/>
                </a:lnTo>
                <a:lnTo>
                  <a:pt x="0" y="4114800"/>
                </a:lnTo>
                <a:lnTo>
                  <a:pt x="4316224" y="4114800"/>
                </a:lnTo>
                <a:lnTo>
                  <a:pt x="43162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987179" y="1839171"/>
            <a:ext cx="8313642" cy="567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04"/>
              </a:lnSpc>
            </a:pPr>
            <a:r>
              <a:rPr lang="en-US" sz="4800" spc="-18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Violations Impact</a:t>
            </a:r>
          </a:p>
        </p:txBody>
      </p:sp>
      <p:sp>
        <p:nvSpPr>
          <p:cNvPr id="15" name="Freeform 15"/>
          <p:cNvSpPr/>
          <p:nvPr/>
        </p:nvSpPr>
        <p:spPr>
          <a:xfrm rot="-10800000" flipH="1">
            <a:off x="15516781" y="2189266"/>
            <a:ext cx="4316224" cy="4114800"/>
          </a:xfrm>
          <a:custGeom>
            <a:avLst/>
            <a:gdLst/>
            <a:ahLst/>
            <a:cxnLst/>
            <a:rect l="l" t="t" r="r" b="b"/>
            <a:pathLst>
              <a:path w="4316224" h="4114800">
                <a:moveTo>
                  <a:pt x="4316224" y="0"/>
                </a:moveTo>
                <a:lnTo>
                  <a:pt x="0" y="0"/>
                </a:lnTo>
                <a:lnTo>
                  <a:pt x="0" y="4114800"/>
                </a:lnTo>
                <a:lnTo>
                  <a:pt x="4316224" y="4114800"/>
                </a:lnTo>
                <a:lnTo>
                  <a:pt x="43162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0A8F8C-4740-377D-E96E-CC944E412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267" y="2705100"/>
            <a:ext cx="5826307" cy="3475754"/>
          </a:xfrm>
          <a:prstGeom prst="rect">
            <a:avLst/>
          </a:prstGeom>
          <a:effectLst>
            <a:glow rad="444500">
              <a:schemeClr val="accent1">
                <a:alpha val="40000"/>
              </a:schemeClr>
            </a:glo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377AEB-B0F1-3616-896C-C799DE7C38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00" y="2705100"/>
            <a:ext cx="5826307" cy="3475754"/>
          </a:xfrm>
          <a:prstGeom prst="rect">
            <a:avLst/>
          </a:prstGeom>
          <a:effectLst>
            <a:glow rad="304800">
              <a:schemeClr val="accent1">
                <a:alpha val="40000"/>
              </a:schemeClr>
            </a:glo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478655-5A5A-EC20-D30E-699FA8BDEC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5267" y="6304066"/>
            <a:ext cx="5826307" cy="3475754"/>
          </a:xfrm>
          <a:prstGeom prst="rect">
            <a:avLst/>
          </a:prstGeom>
          <a:effectLst>
            <a:glow rad="444500">
              <a:schemeClr val="accent1">
                <a:alpha val="40000"/>
              </a:schemeClr>
            </a:glo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8D64345-E4D4-BAE6-D4A2-77EE9909FC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2837" y="6304066"/>
            <a:ext cx="5826306" cy="3475754"/>
          </a:xfrm>
          <a:prstGeom prst="rect">
            <a:avLst/>
          </a:prstGeom>
          <a:effectLst>
            <a:glow rad="317500">
              <a:schemeClr val="accent1"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90997"/>
            <a:ext cx="427682" cy="424474"/>
          </a:xfrm>
          <a:custGeom>
            <a:avLst/>
            <a:gdLst/>
            <a:ahLst/>
            <a:cxnLst/>
            <a:rect l="l" t="t" r="r" b="b"/>
            <a:pathLst>
              <a:path w="427682" h="424474">
                <a:moveTo>
                  <a:pt x="0" y="0"/>
                </a:moveTo>
                <a:lnTo>
                  <a:pt x="427682" y="0"/>
                </a:lnTo>
                <a:lnTo>
                  <a:pt x="427682" y="424474"/>
                </a:lnTo>
                <a:lnTo>
                  <a:pt x="0" y="424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 flipH="1">
            <a:off x="-1487986" y="8004977"/>
            <a:ext cx="4316224" cy="4114800"/>
          </a:xfrm>
          <a:custGeom>
            <a:avLst/>
            <a:gdLst/>
            <a:ahLst/>
            <a:cxnLst/>
            <a:rect l="l" t="t" r="r" b="b"/>
            <a:pathLst>
              <a:path w="4316224" h="4114800">
                <a:moveTo>
                  <a:pt x="4316224" y="0"/>
                </a:moveTo>
                <a:lnTo>
                  <a:pt x="0" y="0"/>
                </a:lnTo>
                <a:lnTo>
                  <a:pt x="0" y="4114800"/>
                </a:lnTo>
                <a:lnTo>
                  <a:pt x="4316224" y="4114800"/>
                </a:lnTo>
                <a:lnTo>
                  <a:pt x="43162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3458872" y="977809"/>
            <a:ext cx="3800428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Solo Silo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51024" y="977809"/>
            <a:ext cx="2563776" cy="373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2BD7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Access to Technology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01598" y="3068422"/>
            <a:ext cx="4182124" cy="132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4"/>
              </a:lnSpc>
            </a:pPr>
            <a:r>
              <a:rPr lang="en-US" sz="4800" spc="-18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Severity Score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01598" y="5054536"/>
            <a:ext cx="4737656" cy="73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000" dirty="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Which web domain has the most severe accessibility issues? </a:t>
            </a:r>
            <a:endParaRPr lang="en-US" sz="2000" u="none" strike="noStrike" dirty="0">
              <a:solidFill>
                <a:srgbClr val="8787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101598" y="6476338"/>
            <a:ext cx="4737656" cy="73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960"/>
              </a:lnSpc>
              <a:buFont typeface="Wingdings" panose="05000000000000000000" pitchFamily="2" charset="2"/>
              <a:buChar char="Ø"/>
            </a:pPr>
            <a:r>
              <a:rPr lang="en-US" sz="2000" u="none" strike="noStrike" dirty="0" err="1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Arstechnica</a:t>
            </a:r>
            <a:r>
              <a:rPr lang="en-US" sz="2000" u="none" strike="noStrike" dirty="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 ranked first</a:t>
            </a:r>
          </a:p>
          <a:p>
            <a:pPr marL="342900" indent="-342900" algn="l">
              <a:lnSpc>
                <a:spcPts val="2960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Arstechnia</a:t>
            </a:r>
            <a:r>
              <a:rPr lang="en-US" sz="2000" dirty="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 doubles second rank</a:t>
            </a:r>
            <a:endParaRPr lang="en-US" sz="2000" u="none" strike="noStrike" dirty="0">
              <a:solidFill>
                <a:srgbClr val="8787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Freeform 28"/>
          <p:cNvSpPr/>
          <p:nvPr/>
        </p:nvSpPr>
        <p:spPr>
          <a:xfrm rot="-10800000" flipH="1">
            <a:off x="-1487986" y="8004977"/>
            <a:ext cx="4316224" cy="4114800"/>
          </a:xfrm>
          <a:custGeom>
            <a:avLst/>
            <a:gdLst/>
            <a:ahLst/>
            <a:cxnLst/>
            <a:rect l="l" t="t" r="r" b="b"/>
            <a:pathLst>
              <a:path w="4316224" h="4114800">
                <a:moveTo>
                  <a:pt x="4316224" y="0"/>
                </a:moveTo>
                <a:lnTo>
                  <a:pt x="0" y="0"/>
                </a:lnTo>
                <a:lnTo>
                  <a:pt x="0" y="4114800"/>
                </a:lnTo>
                <a:lnTo>
                  <a:pt x="4316224" y="4114800"/>
                </a:lnTo>
                <a:lnTo>
                  <a:pt x="43162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45FD85-FC52-3DFE-BFF8-185AAB16C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429" y="1865186"/>
            <a:ext cx="10147151" cy="6733475"/>
          </a:xfrm>
          <a:prstGeom prst="rect">
            <a:avLst/>
          </a:prstGeom>
          <a:effectLst>
            <a:glow rad="368300">
              <a:srgbClr val="7030A0">
                <a:alpha val="40000"/>
              </a:srgbClr>
            </a:glo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988FA9A-7138-9EF2-75B3-2CB13AEC9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0429" y="8776050"/>
            <a:ext cx="10147151" cy="756105"/>
          </a:xfrm>
          <a:prstGeom prst="rect">
            <a:avLst/>
          </a:prstGeom>
          <a:effectLst>
            <a:glow rad="203200">
              <a:schemeClr val="tx1">
                <a:lumMod val="65000"/>
                <a:lumOff val="35000"/>
              </a:schemeClr>
            </a:glo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90997"/>
            <a:ext cx="427682" cy="424474"/>
          </a:xfrm>
          <a:custGeom>
            <a:avLst/>
            <a:gdLst/>
            <a:ahLst/>
            <a:cxnLst/>
            <a:rect l="l" t="t" r="r" b="b"/>
            <a:pathLst>
              <a:path w="427682" h="424474">
                <a:moveTo>
                  <a:pt x="0" y="0"/>
                </a:moveTo>
                <a:lnTo>
                  <a:pt x="427682" y="0"/>
                </a:lnTo>
                <a:lnTo>
                  <a:pt x="427682" y="424474"/>
                </a:lnTo>
                <a:lnTo>
                  <a:pt x="0" y="424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582429" y="4517457"/>
            <a:ext cx="6366268" cy="3518566"/>
            <a:chOff x="0" y="0"/>
            <a:chExt cx="738018" cy="40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8018" cy="407895"/>
            </a:xfrm>
            <a:custGeom>
              <a:avLst/>
              <a:gdLst/>
              <a:ahLst/>
              <a:cxnLst/>
              <a:rect l="l" t="t" r="r" b="b"/>
              <a:pathLst>
                <a:path w="738018" h="407895">
                  <a:moveTo>
                    <a:pt x="27970" y="0"/>
                  </a:moveTo>
                  <a:lnTo>
                    <a:pt x="710048" y="0"/>
                  </a:lnTo>
                  <a:cubicBezTo>
                    <a:pt x="717467" y="0"/>
                    <a:pt x="724581" y="2947"/>
                    <a:pt x="729826" y="8192"/>
                  </a:cubicBezTo>
                  <a:cubicBezTo>
                    <a:pt x="735072" y="13438"/>
                    <a:pt x="738018" y="20552"/>
                    <a:pt x="738018" y="27970"/>
                  </a:cubicBezTo>
                  <a:lnTo>
                    <a:pt x="738018" y="379925"/>
                  </a:lnTo>
                  <a:cubicBezTo>
                    <a:pt x="738018" y="395372"/>
                    <a:pt x="725496" y="407895"/>
                    <a:pt x="710048" y="407895"/>
                  </a:cubicBezTo>
                  <a:lnTo>
                    <a:pt x="27970" y="407895"/>
                  </a:lnTo>
                  <a:cubicBezTo>
                    <a:pt x="12523" y="407895"/>
                    <a:pt x="0" y="395372"/>
                    <a:pt x="0" y="379925"/>
                  </a:cubicBezTo>
                  <a:lnTo>
                    <a:pt x="0" y="27970"/>
                  </a:lnTo>
                  <a:cubicBezTo>
                    <a:pt x="0" y="12523"/>
                    <a:pt x="12523" y="0"/>
                    <a:pt x="27970" y="0"/>
                  </a:cubicBezTo>
                  <a:close/>
                </a:path>
              </a:pathLst>
            </a:custGeom>
            <a:blipFill>
              <a:blip r:embed="rId4"/>
              <a:stretch>
                <a:fillRect t="-887" b="-88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0045621" y="4277033"/>
            <a:ext cx="350929" cy="346543"/>
          </a:xfrm>
          <a:custGeom>
            <a:avLst/>
            <a:gdLst/>
            <a:ahLst/>
            <a:cxnLst/>
            <a:rect l="l" t="t" r="r" b="b"/>
            <a:pathLst>
              <a:path w="350929" h="346543">
                <a:moveTo>
                  <a:pt x="0" y="0"/>
                </a:moveTo>
                <a:lnTo>
                  <a:pt x="350930" y="0"/>
                </a:lnTo>
                <a:lnTo>
                  <a:pt x="350930" y="346543"/>
                </a:lnTo>
                <a:lnTo>
                  <a:pt x="0" y="346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045621" y="7689481"/>
            <a:ext cx="350929" cy="346543"/>
          </a:xfrm>
          <a:custGeom>
            <a:avLst/>
            <a:gdLst/>
            <a:ahLst/>
            <a:cxnLst/>
            <a:rect l="l" t="t" r="r" b="b"/>
            <a:pathLst>
              <a:path w="350929" h="346543">
                <a:moveTo>
                  <a:pt x="0" y="0"/>
                </a:moveTo>
                <a:lnTo>
                  <a:pt x="350930" y="0"/>
                </a:lnTo>
                <a:lnTo>
                  <a:pt x="350930" y="346543"/>
                </a:lnTo>
                <a:lnTo>
                  <a:pt x="0" y="346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583899" y="4277033"/>
            <a:ext cx="350929" cy="346543"/>
          </a:xfrm>
          <a:custGeom>
            <a:avLst/>
            <a:gdLst/>
            <a:ahLst/>
            <a:cxnLst/>
            <a:rect l="l" t="t" r="r" b="b"/>
            <a:pathLst>
              <a:path w="350929" h="346543">
                <a:moveTo>
                  <a:pt x="0" y="0"/>
                </a:moveTo>
                <a:lnTo>
                  <a:pt x="350930" y="0"/>
                </a:lnTo>
                <a:lnTo>
                  <a:pt x="350930" y="346543"/>
                </a:lnTo>
                <a:lnTo>
                  <a:pt x="0" y="346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583899" y="7689481"/>
            <a:ext cx="350929" cy="346543"/>
          </a:xfrm>
          <a:custGeom>
            <a:avLst/>
            <a:gdLst/>
            <a:ahLst/>
            <a:cxnLst/>
            <a:rect l="l" t="t" r="r" b="b"/>
            <a:pathLst>
              <a:path w="350929" h="346543">
                <a:moveTo>
                  <a:pt x="0" y="0"/>
                </a:moveTo>
                <a:lnTo>
                  <a:pt x="350930" y="0"/>
                </a:lnTo>
                <a:lnTo>
                  <a:pt x="350930" y="346543"/>
                </a:lnTo>
                <a:lnTo>
                  <a:pt x="0" y="346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3458872" y="977809"/>
            <a:ext cx="3800428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Solo Silo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51023" y="977809"/>
            <a:ext cx="3278105" cy="374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2BD7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Access to Technology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82429" y="2592879"/>
            <a:ext cx="7004539" cy="132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4"/>
              </a:lnSpc>
            </a:pPr>
            <a:r>
              <a:rPr lang="en-US" sz="4800" spc="-18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Unsupervised Learning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45621" y="6503301"/>
            <a:ext cx="6179888" cy="73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000" dirty="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Builds clusters within clusters to highlight hierarchical differences.</a:t>
            </a:r>
            <a:endParaRPr lang="en-US" sz="2000" u="none" strike="noStrike" dirty="0">
              <a:solidFill>
                <a:srgbClr val="8787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45621" y="3118257"/>
            <a:ext cx="6179888" cy="73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000" dirty="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Fixed number of spherical groupings by minimizing points from centroids. </a:t>
            </a:r>
            <a:endParaRPr lang="en-US" sz="2000" u="none" strike="noStrike" dirty="0">
              <a:solidFill>
                <a:srgbClr val="8787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616762" y="4242977"/>
            <a:ext cx="1748062" cy="35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000" dirty="0">
                <a:solidFill>
                  <a:srgbClr val="2BD7FF"/>
                </a:solidFill>
                <a:latin typeface="Open Sans"/>
                <a:ea typeface="Open Sans"/>
                <a:cs typeface="Open Sans"/>
                <a:sym typeface="Open Sans"/>
              </a:rPr>
              <a:t>Explainable</a:t>
            </a:r>
            <a:endParaRPr lang="en-US" sz="2000" u="none" strike="noStrike" dirty="0">
              <a:solidFill>
                <a:srgbClr val="2BD7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616762" y="7655425"/>
            <a:ext cx="1748062" cy="35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000" dirty="0">
                <a:solidFill>
                  <a:srgbClr val="2BD7FF"/>
                </a:solidFill>
                <a:latin typeface="Open Sans"/>
                <a:ea typeface="Open Sans"/>
                <a:cs typeface="Open Sans"/>
                <a:sym typeface="Open Sans"/>
              </a:rPr>
              <a:t>Flexible</a:t>
            </a:r>
            <a:endParaRPr lang="en-US" sz="2000" u="none" strike="noStrike" dirty="0">
              <a:solidFill>
                <a:srgbClr val="2BD7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155040" y="4242977"/>
            <a:ext cx="1748062" cy="35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000" dirty="0">
                <a:solidFill>
                  <a:srgbClr val="2BD7FF"/>
                </a:solidFill>
                <a:latin typeface="Open Sans"/>
                <a:ea typeface="Open Sans"/>
                <a:cs typeface="Open Sans"/>
                <a:sym typeface="Open Sans"/>
              </a:rPr>
              <a:t>Fast</a:t>
            </a:r>
            <a:endParaRPr lang="en-US" sz="2000" u="none" strike="noStrike" dirty="0">
              <a:solidFill>
                <a:srgbClr val="2BD7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155040" y="7655425"/>
            <a:ext cx="1748062" cy="35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000" dirty="0">
                <a:solidFill>
                  <a:srgbClr val="2BD7FF"/>
                </a:solidFill>
                <a:latin typeface="Open Sans"/>
                <a:ea typeface="Open Sans"/>
                <a:cs typeface="Open Sans"/>
                <a:sym typeface="Open Sans"/>
              </a:rPr>
              <a:t>Hierarchical</a:t>
            </a:r>
            <a:endParaRPr lang="en-US" sz="2000" u="none" strike="noStrike" dirty="0">
              <a:solidFill>
                <a:srgbClr val="2BD7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045621" y="6044597"/>
            <a:ext cx="4638405" cy="313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5"/>
              </a:lnSpc>
            </a:pPr>
            <a:r>
              <a:rPr lang="en-US" sz="25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Agglomerative Clustering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45621" y="2659554"/>
            <a:ext cx="4638405" cy="313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5"/>
              </a:lnSpc>
            </a:pPr>
            <a:r>
              <a:rPr lang="en-US" sz="25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K-means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0045621" y="5203844"/>
            <a:ext cx="6492240" cy="0"/>
          </a:xfrm>
          <a:prstGeom prst="line">
            <a:avLst/>
          </a:prstGeom>
          <a:ln w="38100" cap="flat">
            <a:solidFill>
              <a:srgbClr val="233A4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800000" flipH="1">
            <a:off x="-702388" y="7712575"/>
            <a:ext cx="4316224" cy="4114800"/>
          </a:xfrm>
          <a:custGeom>
            <a:avLst/>
            <a:gdLst/>
            <a:ahLst/>
            <a:cxnLst/>
            <a:rect l="l" t="t" r="r" b="b"/>
            <a:pathLst>
              <a:path w="4316224" h="4114800">
                <a:moveTo>
                  <a:pt x="4316223" y="0"/>
                </a:moveTo>
                <a:lnTo>
                  <a:pt x="0" y="0"/>
                </a:lnTo>
                <a:lnTo>
                  <a:pt x="0" y="4114800"/>
                </a:lnTo>
                <a:lnTo>
                  <a:pt x="4316223" y="4114800"/>
                </a:lnTo>
                <a:lnTo>
                  <a:pt x="431622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DA8E0D7-D402-A124-AE86-8D38A9E187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2429" y="4335146"/>
            <a:ext cx="6493248" cy="3732513"/>
          </a:xfrm>
          <a:prstGeom prst="rect">
            <a:avLst/>
          </a:prstGeom>
          <a:effectLst>
            <a:glow rad="482600">
              <a:srgbClr val="0070C0">
                <a:alpha val="27000"/>
              </a:srgbClr>
            </a:glow>
            <a:reflection stA="50000" endPos="35000" dist="330200" dir="5400000" sy="-100000" algn="bl" rotWithShape="0"/>
            <a:softEdge rad="254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90997"/>
            <a:ext cx="427682" cy="424474"/>
          </a:xfrm>
          <a:custGeom>
            <a:avLst/>
            <a:gdLst/>
            <a:ahLst/>
            <a:cxnLst/>
            <a:rect l="l" t="t" r="r" b="b"/>
            <a:pathLst>
              <a:path w="427682" h="424474">
                <a:moveTo>
                  <a:pt x="0" y="0"/>
                </a:moveTo>
                <a:lnTo>
                  <a:pt x="427682" y="0"/>
                </a:lnTo>
                <a:lnTo>
                  <a:pt x="427682" y="424474"/>
                </a:lnTo>
                <a:lnTo>
                  <a:pt x="0" y="424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330632" y="2367044"/>
            <a:ext cx="6949290" cy="3246191"/>
            <a:chOff x="0" y="0"/>
            <a:chExt cx="1255349" cy="5864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5349" cy="586406"/>
            </a:xfrm>
            <a:custGeom>
              <a:avLst/>
              <a:gdLst/>
              <a:ahLst/>
              <a:cxnLst/>
              <a:rect l="l" t="t" r="r" b="b"/>
              <a:pathLst>
                <a:path w="1255349" h="586406">
                  <a:moveTo>
                    <a:pt x="25623" y="0"/>
                  </a:moveTo>
                  <a:lnTo>
                    <a:pt x="1229726" y="0"/>
                  </a:lnTo>
                  <a:cubicBezTo>
                    <a:pt x="1243877" y="0"/>
                    <a:pt x="1255349" y="11472"/>
                    <a:pt x="1255349" y="25623"/>
                  </a:cubicBezTo>
                  <a:lnTo>
                    <a:pt x="1255349" y="560782"/>
                  </a:lnTo>
                  <a:cubicBezTo>
                    <a:pt x="1255349" y="574934"/>
                    <a:pt x="1243877" y="586406"/>
                    <a:pt x="1229726" y="586406"/>
                  </a:cubicBezTo>
                  <a:lnTo>
                    <a:pt x="25623" y="586406"/>
                  </a:lnTo>
                  <a:cubicBezTo>
                    <a:pt x="11472" y="586406"/>
                    <a:pt x="0" y="574934"/>
                    <a:pt x="0" y="560782"/>
                  </a:cubicBezTo>
                  <a:lnTo>
                    <a:pt x="0" y="25623"/>
                  </a:lnTo>
                  <a:cubicBezTo>
                    <a:pt x="0" y="11472"/>
                    <a:pt x="11472" y="0"/>
                    <a:pt x="25623" y="0"/>
                  </a:cubicBezTo>
                  <a:close/>
                </a:path>
              </a:pathLst>
            </a:custGeom>
            <a:blipFill>
              <a:blip r:embed="rId4"/>
              <a:stretch>
                <a:fillRect t="-10208" b="-1020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24206" y="2367044"/>
            <a:ext cx="4709562" cy="3246191"/>
            <a:chOff x="0" y="0"/>
            <a:chExt cx="850755" cy="5864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0755" cy="586406"/>
            </a:xfrm>
            <a:custGeom>
              <a:avLst/>
              <a:gdLst/>
              <a:ahLst/>
              <a:cxnLst/>
              <a:rect l="l" t="t" r="r" b="b"/>
              <a:pathLst>
                <a:path w="850755" h="586406">
                  <a:moveTo>
                    <a:pt x="37809" y="0"/>
                  </a:moveTo>
                  <a:lnTo>
                    <a:pt x="812946" y="0"/>
                  </a:lnTo>
                  <a:cubicBezTo>
                    <a:pt x="822974" y="0"/>
                    <a:pt x="832590" y="3983"/>
                    <a:pt x="839681" y="11074"/>
                  </a:cubicBezTo>
                  <a:cubicBezTo>
                    <a:pt x="846772" y="18165"/>
                    <a:pt x="850755" y="27781"/>
                    <a:pt x="850755" y="37809"/>
                  </a:cubicBezTo>
                  <a:lnTo>
                    <a:pt x="850755" y="548596"/>
                  </a:lnTo>
                  <a:cubicBezTo>
                    <a:pt x="850755" y="558624"/>
                    <a:pt x="846772" y="568241"/>
                    <a:pt x="839681" y="575332"/>
                  </a:cubicBezTo>
                  <a:cubicBezTo>
                    <a:pt x="832590" y="582422"/>
                    <a:pt x="822974" y="586406"/>
                    <a:pt x="812946" y="586406"/>
                  </a:cubicBezTo>
                  <a:lnTo>
                    <a:pt x="37809" y="586406"/>
                  </a:lnTo>
                  <a:cubicBezTo>
                    <a:pt x="27781" y="586406"/>
                    <a:pt x="18165" y="582422"/>
                    <a:pt x="11074" y="575332"/>
                  </a:cubicBezTo>
                  <a:cubicBezTo>
                    <a:pt x="3983" y="568241"/>
                    <a:pt x="0" y="558624"/>
                    <a:pt x="0" y="548596"/>
                  </a:cubicBezTo>
                  <a:lnTo>
                    <a:pt x="0" y="37809"/>
                  </a:lnTo>
                  <a:cubicBezTo>
                    <a:pt x="0" y="27781"/>
                    <a:pt x="3983" y="18165"/>
                    <a:pt x="11074" y="11074"/>
                  </a:cubicBezTo>
                  <a:cubicBezTo>
                    <a:pt x="18165" y="3983"/>
                    <a:pt x="27781" y="0"/>
                    <a:pt x="37809" y="0"/>
                  </a:cubicBezTo>
                  <a:close/>
                </a:path>
              </a:pathLst>
            </a:custGeom>
            <a:blipFill>
              <a:blip r:embed="rId5"/>
              <a:stretch>
                <a:fillRect l="-11269" r="-1126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330632" y="6677507"/>
            <a:ext cx="8519621" cy="56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4"/>
              </a:lnSpc>
            </a:pPr>
            <a:r>
              <a:rPr lang="en-US" sz="4800" spc="-187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Testing the Water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661034" y="2367044"/>
            <a:ext cx="4182060" cy="3246191"/>
            <a:chOff x="0" y="0"/>
            <a:chExt cx="1101448" cy="8549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01448" cy="854964"/>
            </a:xfrm>
            <a:custGeom>
              <a:avLst/>
              <a:gdLst/>
              <a:ahLst/>
              <a:cxnLst/>
              <a:rect l="l" t="t" r="r" b="b"/>
              <a:pathLst>
                <a:path w="1101448" h="854964">
                  <a:moveTo>
                    <a:pt x="44429" y="0"/>
                  </a:moveTo>
                  <a:lnTo>
                    <a:pt x="1057019" y="0"/>
                  </a:lnTo>
                  <a:cubicBezTo>
                    <a:pt x="1081556" y="0"/>
                    <a:pt x="1101448" y="19892"/>
                    <a:pt x="1101448" y="44429"/>
                  </a:cubicBezTo>
                  <a:lnTo>
                    <a:pt x="1101448" y="810534"/>
                  </a:lnTo>
                  <a:cubicBezTo>
                    <a:pt x="1101448" y="822318"/>
                    <a:pt x="1096767" y="833619"/>
                    <a:pt x="1088435" y="841951"/>
                  </a:cubicBezTo>
                  <a:cubicBezTo>
                    <a:pt x="1080103" y="850283"/>
                    <a:pt x="1068802" y="854964"/>
                    <a:pt x="1057019" y="854964"/>
                  </a:cubicBezTo>
                  <a:lnTo>
                    <a:pt x="44429" y="854964"/>
                  </a:lnTo>
                  <a:cubicBezTo>
                    <a:pt x="19892" y="854964"/>
                    <a:pt x="0" y="835072"/>
                    <a:pt x="0" y="810534"/>
                  </a:cubicBezTo>
                  <a:lnTo>
                    <a:pt x="0" y="44429"/>
                  </a:lnTo>
                  <a:cubicBezTo>
                    <a:pt x="0" y="19892"/>
                    <a:pt x="19892" y="0"/>
                    <a:pt x="44429" y="0"/>
                  </a:cubicBezTo>
                  <a:close/>
                </a:path>
              </a:pathLst>
            </a:custGeom>
            <a:solidFill>
              <a:srgbClr val="233A4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101448" cy="931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0800000" flipH="1">
            <a:off x="-1487986" y="8004977"/>
            <a:ext cx="4316224" cy="4114800"/>
          </a:xfrm>
          <a:custGeom>
            <a:avLst/>
            <a:gdLst/>
            <a:ahLst/>
            <a:cxnLst/>
            <a:rect l="l" t="t" r="r" b="b"/>
            <a:pathLst>
              <a:path w="4316224" h="4114800">
                <a:moveTo>
                  <a:pt x="4316224" y="0"/>
                </a:moveTo>
                <a:lnTo>
                  <a:pt x="0" y="0"/>
                </a:lnTo>
                <a:lnTo>
                  <a:pt x="0" y="4114800"/>
                </a:lnTo>
                <a:lnTo>
                  <a:pt x="4316224" y="4114800"/>
                </a:lnTo>
                <a:lnTo>
                  <a:pt x="431622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267153" y="2673364"/>
            <a:ext cx="850230" cy="894978"/>
          </a:xfrm>
          <a:custGeom>
            <a:avLst/>
            <a:gdLst/>
            <a:ahLst/>
            <a:cxnLst/>
            <a:rect l="l" t="t" r="r" b="b"/>
            <a:pathLst>
              <a:path w="850230" h="894978">
                <a:moveTo>
                  <a:pt x="0" y="0"/>
                </a:moveTo>
                <a:lnTo>
                  <a:pt x="850229" y="0"/>
                </a:lnTo>
                <a:lnTo>
                  <a:pt x="850229" y="894979"/>
                </a:lnTo>
                <a:lnTo>
                  <a:pt x="0" y="8949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3458872" y="977809"/>
            <a:ext cx="3800428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Solo Silo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1024" y="977809"/>
            <a:ext cx="2639976" cy="373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2BD7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Access to Technology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65448" y="7586487"/>
            <a:ext cx="5958140" cy="354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000" dirty="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Too many clusters, too many outliers! </a:t>
            </a:r>
            <a:endParaRPr lang="en-US" sz="2000" u="none" strike="noStrike" dirty="0">
              <a:solidFill>
                <a:srgbClr val="8787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111503" y="4414520"/>
            <a:ext cx="3281121" cy="72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</a:pPr>
            <a:r>
              <a:rPr lang="en-US" sz="2000">
                <a:solidFill>
                  <a:srgbClr val="878787"/>
                </a:solidFill>
                <a:latin typeface="Open Sans"/>
                <a:ea typeface="Open Sans"/>
                <a:cs typeface="Open Sans"/>
                <a:sym typeface="Open Sans"/>
              </a:rPr>
              <a:t>Combining AI with The Best quantum computing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8325" y="3960608"/>
            <a:ext cx="2927479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5"/>
              </a:lnSpc>
            </a:pPr>
            <a:r>
              <a:rPr lang="en-US" sz="25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Quantum AI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25B2EC-344B-67E8-D4FB-476964A8CD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" y="1822067"/>
            <a:ext cx="6487274" cy="4277081"/>
          </a:xfrm>
          <a:prstGeom prst="rect">
            <a:avLst/>
          </a:prstGeom>
          <a:effectLst>
            <a:glow rad="431800">
              <a:schemeClr val="accent1">
                <a:alpha val="40000"/>
              </a:schemeClr>
            </a:glow>
            <a:outerShdw blurRad="50800" dist="50800" algn="ctr" rotWithShape="0">
              <a:srgbClr val="000000"/>
            </a:outerShdw>
            <a:reflection blurRad="50800" endPos="0" dist="508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5FD6AF-EE37-BB88-74E2-48A2B76376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3588" y="1817166"/>
            <a:ext cx="5137559" cy="4277081"/>
          </a:xfrm>
          <a:prstGeom prst="rect">
            <a:avLst/>
          </a:prstGeom>
          <a:effectLst>
            <a:glow rad="342900">
              <a:schemeClr val="accent1"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037804" y="4992650"/>
            <a:ext cx="7250196" cy="5315125"/>
            <a:chOff x="0" y="0"/>
            <a:chExt cx="1909517" cy="1399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09517" cy="1399868"/>
            </a:xfrm>
            <a:custGeom>
              <a:avLst/>
              <a:gdLst/>
              <a:ahLst/>
              <a:cxnLst/>
              <a:rect l="l" t="t" r="r" b="b"/>
              <a:pathLst>
                <a:path w="1909517" h="1399868">
                  <a:moveTo>
                    <a:pt x="0" y="0"/>
                  </a:moveTo>
                  <a:lnTo>
                    <a:pt x="1909517" y="0"/>
                  </a:lnTo>
                  <a:lnTo>
                    <a:pt x="1909517" y="1399868"/>
                  </a:lnTo>
                  <a:lnTo>
                    <a:pt x="0" y="1399868"/>
                  </a:lnTo>
                  <a:close/>
                </a:path>
              </a:pathLst>
            </a:custGeom>
            <a:solidFill>
              <a:srgbClr val="233A4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909517" cy="1476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30862" y="1914644"/>
            <a:ext cx="4561481" cy="4859384"/>
            <a:chOff x="0" y="0"/>
            <a:chExt cx="687008" cy="7318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7008" cy="731876"/>
            </a:xfrm>
            <a:custGeom>
              <a:avLst/>
              <a:gdLst/>
              <a:ahLst/>
              <a:cxnLst/>
              <a:rect l="l" t="t" r="r" b="b"/>
              <a:pathLst>
                <a:path w="687008" h="731876">
                  <a:moveTo>
                    <a:pt x="39036" y="0"/>
                  </a:moveTo>
                  <a:lnTo>
                    <a:pt x="647972" y="0"/>
                  </a:lnTo>
                  <a:cubicBezTo>
                    <a:pt x="658325" y="0"/>
                    <a:pt x="668254" y="4113"/>
                    <a:pt x="675575" y="11434"/>
                  </a:cubicBezTo>
                  <a:cubicBezTo>
                    <a:pt x="682895" y="18754"/>
                    <a:pt x="687008" y="28683"/>
                    <a:pt x="687008" y="39036"/>
                  </a:cubicBezTo>
                  <a:lnTo>
                    <a:pt x="687008" y="692839"/>
                  </a:lnTo>
                  <a:cubicBezTo>
                    <a:pt x="687008" y="714398"/>
                    <a:pt x="669531" y="731876"/>
                    <a:pt x="647972" y="731876"/>
                  </a:cubicBezTo>
                  <a:lnTo>
                    <a:pt x="39036" y="731876"/>
                  </a:lnTo>
                  <a:cubicBezTo>
                    <a:pt x="17477" y="731876"/>
                    <a:pt x="0" y="714398"/>
                    <a:pt x="0" y="692839"/>
                  </a:cubicBezTo>
                  <a:lnTo>
                    <a:pt x="0" y="39036"/>
                  </a:lnTo>
                  <a:cubicBezTo>
                    <a:pt x="0" y="17477"/>
                    <a:pt x="17477" y="0"/>
                    <a:pt x="39036" y="0"/>
                  </a:cubicBezTo>
                  <a:close/>
                </a:path>
              </a:pathLst>
            </a:custGeom>
            <a:blipFill>
              <a:blip r:embed="rId2"/>
              <a:stretch>
                <a:fillRect l="-48868" r="-4886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79395" y="3928582"/>
            <a:ext cx="4561481" cy="4859384"/>
            <a:chOff x="0" y="0"/>
            <a:chExt cx="687008" cy="7318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7008" cy="731876"/>
            </a:xfrm>
            <a:custGeom>
              <a:avLst/>
              <a:gdLst/>
              <a:ahLst/>
              <a:cxnLst/>
              <a:rect l="l" t="t" r="r" b="b"/>
              <a:pathLst>
                <a:path w="687008" h="731876">
                  <a:moveTo>
                    <a:pt x="39036" y="0"/>
                  </a:moveTo>
                  <a:lnTo>
                    <a:pt x="647972" y="0"/>
                  </a:lnTo>
                  <a:cubicBezTo>
                    <a:pt x="658325" y="0"/>
                    <a:pt x="668254" y="4113"/>
                    <a:pt x="675575" y="11434"/>
                  </a:cubicBezTo>
                  <a:cubicBezTo>
                    <a:pt x="682895" y="18754"/>
                    <a:pt x="687008" y="28683"/>
                    <a:pt x="687008" y="39036"/>
                  </a:cubicBezTo>
                  <a:lnTo>
                    <a:pt x="687008" y="692839"/>
                  </a:lnTo>
                  <a:cubicBezTo>
                    <a:pt x="687008" y="714398"/>
                    <a:pt x="669531" y="731876"/>
                    <a:pt x="647972" y="731876"/>
                  </a:cubicBezTo>
                  <a:lnTo>
                    <a:pt x="39036" y="731876"/>
                  </a:lnTo>
                  <a:cubicBezTo>
                    <a:pt x="17477" y="731876"/>
                    <a:pt x="0" y="714398"/>
                    <a:pt x="0" y="692839"/>
                  </a:cubicBezTo>
                  <a:lnTo>
                    <a:pt x="0" y="39036"/>
                  </a:lnTo>
                  <a:cubicBezTo>
                    <a:pt x="0" y="17477"/>
                    <a:pt x="17477" y="0"/>
                    <a:pt x="39036" y="0"/>
                  </a:cubicBezTo>
                  <a:close/>
                </a:path>
              </a:pathLst>
            </a:custGeom>
            <a:blipFill>
              <a:blip r:embed="rId3"/>
              <a:stretch>
                <a:fillRect t="-20446" b="-20446"/>
              </a:stretch>
            </a:blipFill>
            <a:ln w="142875" cap="rnd">
              <a:solidFill>
                <a:srgbClr val="0D161B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 rot="-10800000" flipH="1">
            <a:off x="-1487986" y="8004977"/>
            <a:ext cx="4316224" cy="4114800"/>
          </a:xfrm>
          <a:custGeom>
            <a:avLst/>
            <a:gdLst/>
            <a:ahLst/>
            <a:cxnLst/>
            <a:rect l="l" t="t" r="r" b="b"/>
            <a:pathLst>
              <a:path w="4316224" h="4114800">
                <a:moveTo>
                  <a:pt x="4316224" y="0"/>
                </a:moveTo>
                <a:lnTo>
                  <a:pt x="0" y="0"/>
                </a:lnTo>
                <a:lnTo>
                  <a:pt x="0" y="4114800"/>
                </a:lnTo>
                <a:lnTo>
                  <a:pt x="4316224" y="4114800"/>
                </a:lnTo>
                <a:lnTo>
                  <a:pt x="43162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6077190-5CAA-E046-1226-7235D7159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8416697" cy="102614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303</Words>
  <Application>Microsoft Office PowerPoint</Application>
  <PresentationFormat>Custom</PresentationFormat>
  <Paragraphs>68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Open Sans Medium</vt:lpstr>
      <vt:lpstr>Calibri</vt:lpstr>
      <vt:lpstr>Open Sans Bold</vt:lpstr>
      <vt:lpstr>Mokoto</vt:lpstr>
      <vt:lpstr>Wingdings</vt:lpstr>
      <vt:lpstr>Open Sans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Futuristic AI Presentation</dc:title>
  <cp:lastModifiedBy>Jah C</cp:lastModifiedBy>
  <cp:revision>2</cp:revision>
  <dcterms:created xsi:type="dcterms:W3CDTF">2006-08-16T00:00:00Z</dcterms:created>
  <dcterms:modified xsi:type="dcterms:W3CDTF">2026-02-08T07:56:55Z</dcterms:modified>
  <dc:identifier>DAHAtu1i4wE</dc:identifier>
</cp:coreProperties>
</file>